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3" r:id="rId4"/>
    <p:sldId id="264" r:id="rId5"/>
    <p:sldId id="265" r:id="rId6"/>
    <p:sldId id="266" r:id="rId7"/>
    <p:sldId id="267" r:id="rId8"/>
    <p:sldId id="286" r:id="rId9"/>
    <p:sldId id="268" r:id="rId10"/>
    <p:sldId id="289" r:id="rId11"/>
    <p:sldId id="272" r:id="rId12"/>
    <p:sldId id="273" r:id="rId13"/>
    <p:sldId id="257" r:id="rId14"/>
    <p:sldId id="258" r:id="rId15"/>
    <p:sldId id="259" r:id="rId16"/>
    <p:sldId id="275" r:id="rId17"/>
    <p:sldId id="261" r:id="rId18"/>
    <p:sldId id="271" r:id="rId19"/>
    <p:sldId id="280" r:id="rId20"/>
    <p:sldId id="281" r:id="rId21"/>
    <p:sldId id="282" r:id="rId22"/>
    <p:sldId id="283" r:id="rId23"/>
    <p:sldId id="284" r:id="rId24"/>
    <p:sldId id="285" r:id="rId25"/>
    <p:sldId id="277" r:id="rId26"/>
    <p:sldId id="278" r:id="rId27"/>
    <p:sldId id="274" r:id="rId28"/>
    <p:sldId id="279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pola zdrowia</c:v>
                </c:pt>
              </c:strCache>
            </c:strRef>
          </c:tx>
          <c:explosion val="4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biologia człowieka</c:v>
                </c:pt>
                <c:pt idx="1">
                  <c:v>środowisko</c:v>
                </c:pt>
                <c:pt idx="2">
                  <c:v>opieka medyczna</c:v>
                </c:pt>
                <c:pt idx="3">
                  <c:v>styl życia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0.1</c:v>
                </c:pt>
                <c:pt idx="3">
                  <c:v>0.5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Zasady prawidłowego żywienia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dirty="0" smtClean="0"/>
              <a:t>Monika Bajor – </a:t>
            </a:r>
          </a:p>
          <a:p>
            <a:pPr algn="r"/>
            <a:r>
              <a:rPr lang="pl-PL" sz="2400" dirty="0" smtClean="0"/>
              <a:t>dietetyk kliniczny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e77a19b0707437997a59167727494d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262" y="1929606"/>
            <a:ext cx="6467475" cy="3867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Palenie tytoniu – zagrożenia zdrowotne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dirty="0" smtClean="0"/>
              <a:t>  przewlekła choroba płuc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dirty="0" smtClean="0"/>
              <a:t>  rak wargi, jamy ustnej i gardła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dirty="0" smtClean="0"/>
              <a:t>  nowotwory złośliwe tchawicy, oskrzeli, płuc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dirty="0" smtClean="0"/>
              <a:t>  inne nowotwory złośliwe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dirty="0" smtClean="0"/>
              <a:t>  choroby układu sercowo-naczyniowego</a:t>
            </a:r>
            <a:endParaRPr lang="en-GB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Alkohol – zagrożenia zdrowotne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  marskość wątroby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choroba niedokrwienna serca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udar niedokrwienny mózgu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zaburzenia depresyjne 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rak wargi, jamy ustnej, gardła, przełyku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zatrucia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wypadki samochodowe</a:t>
            </a:r>
          </a:p>
          <a:p>
            <a:pPr>
              <a:spcBef>
                <a:spcPct val="50000"/>
              </a:spcBef>
            </a:pPr>
            <a:r>
              <a:rPr lang="pl-PL" dirty="0" smtClean="0"/>
              <a:t>  inne urazy niezamierzone</a:t>
            </a:r>
            <a:endParaRPr lang="en-GB" dirty="0" smtClean="0"/>
          </a:p>
          <a:p>
            <a:pPr>
              <a:spcBef>
                <a:spcPct val="50000"/>
              </a:spcBef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Racjonalne żywienie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polega na systematycznym dostarczaniu organizmowi wszystkich niezbędnych składników odżywczych w ilościach i proporcjach odpowiadających jego potrzebom.</a:t>
            </a:r>
            <a:endParaRPr lang="pl-PL" dirty="0"/>
          </a:p>
        </p:txBody>
      </p:sp>
      <p:pic>
        <p:nvPicPr>
          <p:cNvPr id="4" name="Picture 2" descr="http://www.zywienie.org.pl/images/dzieci_Zyw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499"/>
            <a:ext cx="4286248" cy="2857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CAŁODZIENNY JADŁOSPIS </a:t>
            </a:r>
            <a:r>
              <a:rPr lang="pl-PL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POWINIEN</a:t>
            </a:r>
            <a:r>
              <a:rPr lang="pl-PL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BYĆ </a:t>
            </a:r>
            <a:br>
              <a:rPr lang="pl-PL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DOSTOSOWANY DO:</a:t>
            </a:r>
            <a:endParaRPr lang="pl-PL" sz="32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l-PL" b="1" u="sng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pl-PL" sz="3600" b="1" dirty="0" smtClean="0">
                <a:latin typeface="Arial" pitchFamily="34" charset="0"/>
              </a:rPr>
              <a:t> </a:t>
            </a:r>
            <a:r>
              <a:rPr lang="pl-PL" dirty="0" smtClean="0"/>
              <a:t>potrzeb fizjologicznych ustroju - wieku, płci, aktywności fizycznej, stanu zdrowia, rodzaju wykonywanej pracy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•"/>
            </a:pPr>
            <a:r>
              <a:rPr lang="pl-PL" dirty="0" smtClean="0"/>
              <a:t>zwyczajów żywieniowych i upodobań  </a:t>
            </a:r>
          </a:p>
          <a:p>
            <a:pPr>
              <a:buFontTx/>
              <a:buChar char="•"/>
            </a:pPr>
            <a:endParaRPr lang="pl-PL" dirty="0" smtClean="0"/>
          </a:p>
          <a:p>
            <a:pPr>
              <a:buFontTx/>
              <a:buChar char="•"/>
            </a:pPr>
            <a:r>
              <a:rPr lang="pl-PL" dirty="0" smtClean="0"/>
              <a:t> sezonowości występowania niektórych produktów spożywczych</a:t>
            </a:r>
          </a:p>
          <a:p>
            <a:pPr>
              <a:buFontTx/>
              <a:buChar char="•"/>
            </a:pPr>
            <a:endParaRPr lang="pl-PL" dirty="0" smtClean="0"/>
          </a:p>
          <a:p>
            <a:pPr>
              <a:buFontTx/>
              <a:buChar char="•"/>
            </a:pPr>
            <a:r>
              <a:rPr lang="pl-PL" dirty="0" smtClean="0"/>
              <a:t> stosowanych technik kulinarnych przy przygotowywaniu posiłków oraz pracochłonności przyrządzanych potraw,</a:t>
            </a:r>
          </a:p>
          <a:p>
            <a:pPr>
              <a:buFontTx/>
              <a:buChar char="•"/>
            </a:pPr>
            <a:endParaRPr lang="pl-PL" dirty="0" smtClean="0"/>
          </a:p>
          <a:p>
            <a:pPr>
              <a:buFontTx/>
              <a:buChar char="•"/>
            </a:pPr>
            <a:r>
              <a:rPr lang="pl-PL" dirty="0" smtClean="0"/>
              <a:t> możliwości finansowych (zamiana produktów droższych na tańsze o podobnej wartości odżywczej)</a:t>
            </a:r>
            <a:endParaRPr lang="pl-PL" sz="36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prawidłowego żywienia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1. Dbaj o różnorodność spożywanych pokarmów.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2. Strzeż się nadwagi i otyłości, bądź aktywny ruchowo!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3. Produkty zbożowe powinny być głównym źródłem energii w pożywieniu.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4. Mleko i przetwory mleczne są najważniejszymi źródłami białka w diecie.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5. Mięso spożywaj z umiarem (jedz głównie ryby i chudy drób).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6. Codziennie spożywaj dużo warzyw i owoców </a:t>
            </a:r>
            <a:endParaRPr lang="pl-PL" dirty="0" smtClean="0"/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7. Ogranicz spożycie tłuszczów, szczególnie zwierzęcych.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8. Zachowaj umiar w spożyciu cukru i słodyczy.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9. Ogranicz spożycie soli.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10. Pij wystarczającą ilość wody.</a:t>
            </a:r>
          </a:p>
          <a:p>
            <a:pPr>
              <a:lnSpc>
                <a:spcPct val="90000"/>
              </a:lnSpc>
              <a:buNone/>
            </a:pPr>
            <a:r>
              <a:rPr lang="pl-PL" dirty="0" smtClean="0">
                <a:cs typeface="Times New Roman" pitchFamily="18" charset="0"/>
              </a:rPr>
              <a:t>11. Unikaj alkoholu.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posiłków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4-5 posiłków dziennie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Najważniejsze śniadanie !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Ostatni posiłek 2-3 godziny przed snem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iramida zdrowego ywienia i srednia 450 x 6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-12891"/>
            <a:ext cx="4900001" cy="6870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fizyczna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62500" lnSpcReduction="20000"/>
          </a:bodyPr>
          <a:lstStyle/>
          <a:p>
            <a:r>
              <a:rPr lang="pl-PL" sz="3400" dirty="0" smtClean="0">
                <a:sym typeface="Symbol"/>
              </a:rPr>
              <a:t> stężenia cholesterolu całkowitego i frakcji LDL we krwi</a:t>
            </a:r>
          </a:p>
          <a:p>
            <a:r>
              <a:rPr lang="pl-PL" sz="3400" dirty="0" smtClean="0">
                <a:sym typeface="Symbol"/>
              </a:rPr>
              <a:t> stężenia frakcji HDL cholesterolu</a:t>
            </a:r>
          </a:p>
          <a:p>
            <a:pPr>
              <a:buFontTx/>
              <a:buChar char="•"/>
            </a:pPr>
            <a:r>
              <a:rPr lang="pl-PL" sz="3400" dirty="0" smtClean="0"/>
              <a:t>poprawa tolerancji insuliny i </a:t>
            </a:r>
            <a:r>
              <a:rPr lang="pl-PL" sz="3400" dirty="0" smtClean="0">
                <a:sym typeface="Symbol"/>
              </a:rPr>
              <a:t></a:t>
            </a:r>
            <a:r>
              <a:rPr lang="pl-PL" sz="3400" dirty="0" smtClean="0"/>
              <a:t> zawartości we </a:t>
            </a:r>
            <a:r>
              <a:rPr lang="pl-PL" sz="3400" smtClean="0"/>
              <a:t>krwi glukozy</a:t>
            </a:r>
            <a:endParaRPr lang="pl-PL" sz="3400" dirty="0" smtClean="0"/>
          </a:p>
          <a:p>
            <a:pPr>
              <a:buFontTx/>
              <a:buChar char="•"/>
            </a:pPr>
            <a:r>
              <a:rPr lang="pl-PL" sz="3400" dirty="0" smtClean="0"/>
              <a:t> regulacja masy ciała</a:t>
            </a:r>
          </a:p>
          <a:p>
            <a:pPr>
              <a:buFontTx/>
              <a:buChar char="•"/>
            </a:pPr>
            <a:r>
              <a:rPr lang="pl-PL" sz="3400" dirty="0" smtClean="0"/>
              <a:t> </a:t>
            </a:r>
            <a:r>
              <a:rPr lang="pl-PL" sz="3400" dirty="0" smtClean="0">
                <a:sym typeface="Symbol"/>
              </a:rPr>
              <a:t></a:t>
            </a:r>
            <a:r>
              <a:rPr lang="pl-PL" sz="3400" dirty="0" smtClean="0"/>
              <a:t> zawartości wolnych rodników i nadtlenków lipidowych we krwi </a:t>
            </a:r>
          </a:p>
          <a:p>
            <a:pPr>
              <a:buFontTx/>
              <a:buChar char="•"/>
            </a:pPr>
            <a:r>
              <a:rPr lang="pl-PL" sz="3400" dirty="0" smtClean="0"/>
              <a:t> korzystny wpływ na masę kośćca (zmniejszenie utraty Ca)</a:t>
            </a:r>
          </a:p>
          <a:p>
            <a:pPr>
              <a:buFontTx/>
              <a:buChar char="•"/>
            </a:pPr>
            <a:r>
              <a:rPr lang="pl-PL" sz="3400" dirty="0" smtClean="0"/>
              <a:t> skrócenie pasażu jelitowego</a:t>
            </a:r>
          </a:p>
          <a:p>
            <a:pPr>
              <a:buFontTx/>
              <a:buChar char="•"/>
            </a:pPr>
            <a:r>
              <a:rPr lang="pl-PL" sz="3400" dirty="0" smtClean="0"/>
              <a:t> regulacja ciśnienia krwi</a:t>
            </a:r>
          </a:p>
          <a:p>
            <a:pPr>
              <a:buFontTx/>
              <a:buChar char="•"/>
            </a:pPr>
            <a:r>
              <a:rPr lang="pl-PL" sz="3400" dirty="0" smtClean="0"/>
              <a:t> sprzyja równowadze psychicznej i osłabia objawy depresji</a:t>
            </a:r>
          </a:p>
          <a:p>
            <a:r>
              <a:rPr lang="pl-PL" sz="3600" dirty="0" smtClean="0"/>
              <a:t> </a:t>
            </a:r>
            <a:r>
              <a:rPr lang="pl-PL" sz="3600" dirty="0" smtClean="0">
                <a:sym typeface="Symbol"/>
              </a:rPr>
              <a:t> </a:t>
            </a:r>
            <a:r>
              <a:rPr lang="pl-PL" sz="3600" dirty="0" smtClean="0"/>
              <a:t>wydolność układu oddechowego</a:t>
            </a:r>
          </a:p>
          <a:p>
            <a:r>
              <a:rPr lang="pl-PL" sz="3600" dirty="0" smtClean="0"/>
              <a:t>wzmacnia serce i układ krwionośny</a:t>
            </a:r>
          </a:p>
          <a:p>
            <a:r>
              <a:rPr lang="pl-PL" sz="3600" dirty="0" smtClean="0"/>
              <a:t>dotlenia organizm</a:t>
            </a:r>
          </a:p>
          <a:p>
            <a:r>
              <a:rPr lang="pl-PL" sz="3600" dirty="0" smtClean="0"/>
              <a:t>pozwala utrzymać upragnioną linię</a:t>
            </a:r>
          </a:p>
          <a:p>
            <a:r>
              <a:rPr lang="pl-PL" sz="3600" dirty="0" smtClean="0"/>
              <a:t> </a:t>
            </a:r>
            <a:r>
              <a:rPr lang="pl-PL" sz="3600" dirty="0" smtClean="0">
                <a:sym typeface="Symbol"/>
              </a:rPr>
              <a:t></a:t>
            </a:r>
            <a:r>
              <a:rPr lang="pl-PL" sz="3600" dirty="0" smtClean="0"/>
              <a:t> ryzyko miażdżycy oraz chorób serca</a:t>
            </a:r>
          </a:p>
          <a:p>
            <a:r>
              <a:rPr lang="pl-PL" sz="3600" dirty="0" smtClean="0"/>
              <a:t>poprawia kondycje</a:t>
            </a:r>
          </a:p>
          <a:p>
            <a:r>
              <a:rPr lang="pl-PL" sz="3600" dirty="0" smtClean="0"/>
              <a:t>pozwala zachować dobra kondycje do późnych lat  </a:t>
            </a:r>
          </a:p>
          <a:p>
            <a:endParaRPr lang="pl-PL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Produkty zbożowe – min. 5 porcji dziennie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Przykłady 1 porcji produktów zbożowych:</a:t>
            </a:r>
          </a:p>
          <a:p>
            <a:pPr>
              <a:buNone/>
            </a:pPr>
            <a:r>
              <a:rPr lang="pl-PL" dirty="0" smtClean="0"/>
              <a:t>– 1 kromka chleba (50 g)</a:t>
            </a:r>
          </a:p>
          <a:p>
            <a:pPr>
              <a:buNone/>
            </a:pPr>
            <a:r>
              <a:rPr lang="pl-PL" dirty="0" smtClean="0"/>
              <a:t>– 1/2 dużej bułki lub 1 mała (50 g)</a:t>
            </a:r>
          </a:p>
          <a:p>
            <a:pPr>
              <a:buNone/>
            </a:pPr>
            <a:r>
              <a:rPr lang="pl-PL" dirty="0" smtClean="0"/>
              <a:t>– 4 kromki pieczywa chrupkiego</a:t>
            </a:r>
          </a:p>
          <a:p>
            <a:pPr>
              <a:buNone/>
            </a:pPr>
            <a:r>
              <a:rPr lang="pl-PL" dirty="0" smtClean="0"/>
              <a:t>– 1/2 szklanki gotowanej kaszy lub ryżu (30 g suchego produktu)</a:t>
            </a:r>
          </a:p>
          <a:p>
            <a:pPr>
              <a:buNone/>
            </a:pPr>
            <a:r>
              <a:rPr lang="pl-PL" dirty="0" smtClean="0"/>
              <a:t>– 30 g mąki</a:t>
            </a:r>
          </a:p>
          <a:p>
            <a:pPr>
              <a:buNone/>
            </a:pPr>
            <a:r>
              <a:rPr lang="pl-PL" dirty="0" smtClean="0"/>
              <a:t>– 2/3 szklanki gotowanego makaronu (nitki) = 30 g suchego produktu</a:t>
            </a:r>
          </a:p>
          <a:p>
            <a:pPr>
              <a:buNone/>
            </a:pPr>
            <a:r>
              <a:rPr lang="pl-PL" dirty="0" smtClean="0"/>
              <a:t>– 1/2 szklanki gotowanej owsianki (25 g suchych płatków).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i="1" dirty="0" smtClean="0"/>
              <a:t>"Twoje pożywienie powinno być lekarstwem, a twoje lekarstwo powinno być pożywieniem"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							</a:t>
            </a:r>
            <a:r>
              <a:rPr lang="pl-PL" sz="2400" dirty="0" smtClean="0"/>
              <a:t>Hipokrates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Warzywa i owoce – 700-1000 g dziennie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warzywa – 4 porcje</a:t>
            </a:r>
          </a:p>
          <a:p>
            <a:r>
              <a:rPr lang="pl-PL" dirty="0" smtClean="0"/>
              <a:t>Przykłady 1 porcji warzyw:</a:t>
            </a:r>
          </a:p>
          <a:p>
            <a:pPr>
              <a:buNone/>
            </a:pPr>
            <a:r>
              <a:rPr lang="pl-PL" dirty="0" smtClean="0"/>
              <a:t>– 400 g liści sałaty</a:t>
            </a:r>
          </a:p>
          <a:p>
            <a:pPr>
              <a:buNone/>
            </a:pPr>
            <a:r>
              <a:rPr lang="pl-PL" dirty="0" smtClean="0"/>
              <a:t>– 250 g pomidorów</a:t>
            </a:r>
          </a:p>
          <a:p>
            <a:pPr>
              <a:buNone/>
            </a:pPr>
            <a:r>
              <a:rPr lang="pl-PL" dirty="0" smtClean="0"/>
              <a:t>– 200 g marchwi po oczyszczeniu</a:t>
            </a:r>
          </a:p>
          <a:p>
            <a:pPr>
              <a:buNone/>
            </a:pPr>
            <a:r>
              <a:rPr lang="pl-PL" dirty="0" smtClean="0"/>
              <a:t>– 200 g buraków po oczyszczeniu</a:t>
            </a:r>
          </a:p>
          <a:p>
            <a:pPr>
              <a:buNone/>
            </a:pPr>
            <a:r>
              <a:rPr lang="pl-PL" dirty="0" smtClean="0"/>
              <a:t>– 200 g papryki po oczyszczeniu</a:t>
            </a:r>
          </a:p>
          <a:p>
            <a:pPr>
              <a:buNone/>
            </a:pPr>
            <a:r>
              <a:rPr lang="pl-PL" dirty="0" smtClean="0"/>
              <a:t>– 100 g selera po oczyszczeniu.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Owoce – 3 porcje</a:t>
            </a:r>
          </a:p>
          <a:p>
            <a:pPr>
              <a:buNone/>
            </a:pPr>
            <a:r>
              <a:rPr lang="pl-PL" dirty="0" smtClean="0"/>
              <a:t>Przykłady 1 porcji owoców:</a:t>
            </a:r>
          </a:p>
          <a:p>
            <a:pPr>
              <a:buNone/>
            </a:pPr>
            <a:r>
              <a:rPr lang="pl-PL" dirty="0" smtClean="0"/>
              <a:t>– 1 duży owoc: jabłko, pomarańcza</a:t>
            </a:r>
            <a:r>
              <a:rPr lang="pl-PL" smtClean="0"/>
              <a:t>, banan, gruszka</a:t>
            </a:r>
            <a:r>
              <a:rPr lang="pl-PL" dirty="0" smtClean="0"/>
              <a:t>, brzoskwinia (200 g)</a:t>
            </a:r>
          </a:p>
          <a:p>
            <a:pPr>
              <a:buNone/>
            </a:pPr>
            <a:r>
              <a:rPr lang="pl-PL" dirty="0" smtClean="0"/>
              <a:t>– 3 mniejsze owoce: morele, śliwki, kiwi, itp. (200 g)</a:t>
            </a:r>
          </a:p>
          <a:p>
            <a:pPr>
              <a:buNone/>
            </a:pPr>
            <a:r>
              <a:rPr lang="pl-PL" dirty="0" smtClean="0"/>
              <a:t>– maliny, winogrona, agrest, wiśnie, porzeczki (150 g).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Mleko i produkty mleczne – 2 porcje dziennie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Przykłady 1 porcji:</a:t>
            </a:r>
          </a:p>
          <a:p>
            <a:pPr>
              <a:buNone/>
            </a:pPr>
            <a:r>
              <a:rPr lang="pl-PL" dirty="0" smtClean="0"/>
              <a:t>– 300 ml (duży kubek) mleka (0,5%) lub kefiru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– 40 g sera żółtego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– 200 g jogurtu</a:t>
            </a:r>
            <a:endParaRPr lang="pl-PL" dirty="0"/>
          </a:p>
        </p:txBody>
      </p:sp>
      <p:pic>
        <p:nvPicPr>
          <p:cNvPr id="39938" name="Picture 2" descr="http://www.zywnoscdlazdrowia.pl/15/img2/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916331"/>
            <a:ext cx="4286248" cy="3941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Mięso, ryby, drób, wędlina, jaja i nasiona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b="1" dirty="0" smtClean="0"/>
              <a:t>roślin strączkowych – 1-2 porcja dziennie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Przykłady 1 porcji:</a:t>
            </a:r>
          </a:p>
          <a:p>
            <a:pPr>
              <a:buNone/>
            </a:pPr>
            <a:r>
              <a:rPr lang="pl-PL" dirty="0" smtClean="0"/>
              <a:t>– 100 g chudej cielęciny, wołowiny, jagnięcia lub wieprzowiny (produkt surowy bez kości)</a:t>
            </a:r>
          </a:p>
          <a:p>
            <a:pPr>
              <a:buNone/>
            </a:pPr>
            <a:r>
              <a:rPr lang="pl-PL" dirty="0" smtClean="0"/>
              <a:t>– 2 jaja </a:t>
            </a:r>
          </a:p>
          <a:p>
            <a:pPr>
              <a:buNone/>
            </a:pPr>
            <a:r>
              <a:rPr lang="pl-PL" dirty="0" smtClean="0"/>
              <a:t>– 40 g suchego grochu lub fasoli (2/3 szklanki po ugotowaniu)</a:t>
            </a:r>
          </a:p>
          <a:p>
            <a:pPr>
              <a:buNone/>
            </a:pPr>
            <a:r>
              <a:rPr lang="pl-PL" dirty="0" smtClean="0"/>
              <a:t>– 100 g ryby (filety; produkt surowy)</a:t>
            </a:r>
          </a:p>
          <a:p>
            <a:pPr>
              <a:buNone/>
            </a:pPr>
            <a:r>
              <a:rPr lang="pl-PL" dirty="0" smtClean="0"/>
              <a:t>– 100 g białego drobiu bez kości lub 150 g z kością (produkt surowy)</a:t>
            </a:r>
          </a:p>
          <a:p>
            <a:pPr>
              <a:buNone/>
            </a:pPr>
            <a:r>
              <a:rPr lang="pl-PL" dirty="0" smtClean="0"/>
              <a:t>– kiełbasa krakowska parzona 100 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Tłuszcze – 2 porcje dziennie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Przykłady 1 porcji:</a:t>
            </a:r>
          </a:p>
          <a:p>
            <a:pPr>
              <a:buFontTx/>
              <a:buChar char="-"/>
            </a:pPr>
            <a:r>
              <a:rPr lang="pl-PL" smtClean="0"/>
              <a:t>15g olejów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30 g margaryny</a:t>
            </a:r>
            <a:endParaRPr lang="pl-PL" dirty="0"/>
          </a:p>
        </p:txBody>
      </p:sp>
      <p:pic>
        <p:nvPicPr>
          <p:cNvPr id="37890" name="Picture 2" descr="http://www.ajv.lt/page/upload/modtext_4d524bc256cb4_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69448"/>
            <a:ext cx="2643174" cy="3788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Zwróć uwagę na to co pijesz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Soki</a:t>
            </a:r>
          </a:p>
          <a:p>
            <a:pPr>
              <a:buFontTx/>
              <a:buChar char="-"/>
            </a:pPr>
            <a:r>
              <a:rPr lang="pl-PL" sz="2800" dirty="0" smtClean="0"/>
              <a:t>Sok 100% w kartonie	</a:t>
            </a:r>
            <a:r>
              <a:rPr lang="pl-PL" sz="5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pl-PL" sz="5400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pl-PL" sz="2800" dirty="0" smtClean="0"/>
              <a:t>Sok jednodniowy 		</a:t>
            </a:r>
            <a:r>
              <a:rPr lang="pl-PL" sz="5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pl-PL" sz="5400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pl-PL" sz="2800" dirty="0" smtClean="0"/>
              <a:t>Nektary			</a:t>
            </a:r>
            <a:r>
              <a:rPr lang="pl-PL" sz="5400" dirty="0" smtClean="0">
                <a:solidFill>
                  <a:srgbClr val="FFC000"/>
                </a:solidFill>
                <a:sym typeface="Wingdings"/>
              </a:rPr>
              <a:t></a:t>
            </a:r>
            <a:r>
              <a:rPr lang="pl-PL" sz="2800" dirty="0" smtClean="0"/>
              <a:t>	</a:t>
            </a:r>
          </a:p>
          <a:p>
            <a:pPr>
              <a:buFontTx/>
              <a:buChar char="-"/>
            </a:pPr>
            <a:r>
              <a:rPr lang="pl-PL" sz="2800" dirty="0" smtClean="0"/>
              <a:t>Napoje			</a:t>
            </a:r>
            <a:r>
              <a:rPr lang="pl-PL" sz="5400" dirty="0" smtClean="0">
                <a:solidFill>
                  <a:srgbClr val="FFC000"/>
                </a:solidFill>
                <a:sym typeface="Wingdings"/>
              </a:rPr>
              <a:t></a:t>
            </a:r>
          </a:p>
          <a:p>
            <a:pPr>
              <a:buNone/>
            </a:pPr>
            <a:endParaRPr lang="pl-PL" sz="5400" dirty="0" smtClean="0">
              <a:solidFill>
                <a:srgbClr val="FF0000"/>
              </a:solidFill>
              <a:sym typeface="Wingdings"/>
            </a:endParaRPr>
          </a:p>
          <a:p>
            <a:pPr algn="ctr">
              <a:buNone/>
            </a:pPr>
            <a:r>
              <a:rPr lang="pl-PL" sz="5200" dirty="0" smtClean="0">
                <a:solidFill>
                  <a:srgbClr val="FFC000"/>
                </a:solidFill>
                <a:sym typeface="Wingdings"/>
              </a:rPr>
              <a:t>Czytaj etykiety !</a:t>
            </a:r>
            <a:endParaRPr lang="pl-PL" sz="5200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przyslijprzepis.pl/gfx/00/12/aa/04/image-11pnr9x_jpeg/thumb_524x700_10.jpg/__/herbat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4026" y="3500438"/>
            <a:ext cx="2239974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pl-PL" dirty="0" smtClean="0"/>
              <a:t>Kawa					</a:t>
            </a:r>
            <a:r>
              <a:rPr lang="pl-PL" dirty="0" smtClean="0">
                <a:latin typeface="Arial"/>
                <a:cs typeface="Arial"/>
              </a:rPr>
              <a:t>•</a:t>
            </a:r>
            <a:r>
              <a:rPr lang="pl-PL" dirty="0" smtClean="0"/>
              <a:t>Herbata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	- antyoksydanty</a:t>
            </a:r>
          </a:p>
          <a:p>
            <a:pPr>
              <a:buNone/>
            </a:pPr>
            <a:r>
              <a:rPr lang="pl-PL" dirty="0" smtClean="0"/>
              <a:t>- kofeina					- teina							- fluor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http://www.fitandeasy.pl/pliki/artykuly/uzywki-w-naszej-codziennej-diecie/uzywki-w-naszej-codziennej-diecie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4661468"/>
            <a:ext cx="3357554" cy="2196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Wypijaj 1,5-2 l wody dziennie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 czasie upałów pij nawet 3 l wody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>
                <a:solidFill>
                  <a:srgbClr val="FFC000"/>
                </a:solidFill>
              </a:rPr>
              <a:t>Pamiętaj ! </a:t>
            </a:r>
          </a:p>
          <a:p>
            <a:pPr>
              <a:buNone/>
            </a:pPr>
            <a:r>
              <a:rPr lang="pl-PL" dirty="0" smtClean="0"/>
              <a:t> Pij przed lub po posiłku, nigdy w trakcie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Bibliografia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www.izz.waw.pl</a:t>
            </a:r>
            <a:endParaRPr lang="pl-PL" dirty="0" smtClean="0"/>
          </a:p>
          <a:p>
            <a:pPr>
              <a:buNone/>
            </a:pPr>
            <a:r>
              <a:rPr lang="pl-PL" dirty="0" err="1" smtClean="0"/>
              <a:t>www.dietetycy.org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dirty="0" smtClean="0"/>
              <a:t>Determinanty zdrowia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Koncepcja „pól zdrowia”  </a:t>
            </a:r>
            <a:r>
              <a:rPr lang="pl-PL" dirty="0" err="1" smtClean="0"/>
              <a:t>Lalonde</a:t>
            </a: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214414" y="1643050"/>
          <a:ext cx="692948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Styl życia </a:t>
            </a:r>
            <a:r>
              <a:rPr lang="pl-PL" dirty="0" smtClean="0"/>
              <a:t>- zbiór decyzji (działań) jednostki, które wpływają na jego zdrowie i które jednostka może w mniejszym lub większym stopniu kontrolować.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racjonalne żywienie</a:t>
            </a:r>
          </a:p>
          <a:p>
            <a:pPr>
              <a:buNone/>
            </a:pPr>
            <a:r>
              <a:rPr lang="pl-PL" dirty="0" smtClean="0"/>
              <a:t>- aktywność fizyczna</a:t>
            </a:r>
          </a:p>
          <a:p>
            <a:pPr>
              <a:buNone/>
            </a:pPr>
            <a:r>
              <a:rPr lang="pl-PL" dirty="0" smtClean="0"/>
              <a:t>- brak uzależnień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Żywienie a zdrowie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Wzrost, rozwój człowieka, zdrowie, sprawność fizyczna, samopoczucie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Nie tylko ilość ale i jakość !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Nieprawidłowe żywienie - przyczyna chorób </a:t>
            </a:r>
            <a:r>
              <a:rPr lang="pl-PL" dirty="0" err="1" smtClean="0"/>
              <a:t>dietozależnych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Nadwaga i otyłość - skutki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Cukrzyca</a:t>
            </a:r>
          </a:p>
          <a:p>
            <a:r>
              <a:rPr lang="pl-PL" dirty="0" smtClean="0"/>
              <a:t>Choroba niedokrwienna serca</a:t>
            </a:r>
          </a:p>
          <a:p>
            <a:r>
              <a:rPr lang="pl-PL" dirty="0" smtClean="0"/>
              <a:t>Udar niedokrwienny mózgu</a:t>
            </a:r>
          </a:p>
          <a:p>
            <a:r>
              <a:rPr lang="pl-PL" dirty="0" smtClean="0"/>
              <a:t>Choroba nadciśnieniowa</a:t>
            </a:r>
          </a:p>
          <a:p>
            <a:r>
              <a:rPr lang="pl-PL" dirty="0" smtClean="0"/>
              <a:t>Nowotwory</a:t>
            </a:r>
          </a:p>
          <a:p>
            <a:r>
              <a:rPr lang="pl-PL" dirty="0" smtClean="0"/>
              <a:t>Choroba zwyrodnieniowa kości i stawów</a:t>
            </a:r>
          </a:p>
          <a:p>
            <a:r>
              <a:rPr lang="pl-PL" dirty="0" smtClean="0"/>
              <a:t>Choroby układu oddechowego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Powikłania cukrzycy- zespół stopy cukrzycowej</a:t>
            </a:r>
            <a:endParaRPr lang="pl-PL" dirty="0"/>
          </a:p>
        </p:txBody>
      </p:sp>
      <p:pic>
        <p:nvPicPr>
          <p:cNvPr id="4" name="Symbol zastępczy zawartości 3" descr="zdjecie_stopa_cukrzycowa_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143116"/>
            <a:ext cx="4938734" cy="37073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 skrajności w skrajność – niedożywienie i jej skutki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Częste infekcje</a:t>
            </a:r>
          </a:p>
          <a:p>
            <a:r>
              <a:rPr lang="pl-PL" dirty="0" smtClean="0"/>
              <a:t>Anemia</a:t>
            </a:r>
          </a:p>
          <a:p>
            <a:r>
              <a:rPr lang="pl-PL" dirty="0" smtClean="0"/>
              <a:t>Nadpobudliwość, depresja, zaburzenia pamięci</a:t>
            </a:r>
          </a:p>
          <a:p>
            <a:r>
              <a:rPr lang="pl-PL" dirty="0" err="1" smtClean="0"/>
              <a:t>Rzeszotowienie</a:t>
            </a:r>
            <a:r>
              <a:rPr lang="pl-PL" dirty="0" smtClean="0"/>
              <a:t> kości, próchnica </a:t>
            </a:r>
          </a:p>
          <a:p>
            <a:r>
              <a:rPr lang="pl-PL" dirty="0" smtClean="0"/>
              <a:t>Choroby dziąseł</a:t>
            </a:r>
          </a:p>
          <a:p>
            <a:r>
              <a:rPr lang="pl-PL" dirty="0" smtClean="0"/>
              <a:t>Osłabienie wzroku</a:t>
            </a:r>
          </a:p>
          <a:p>
            <a:r>
              <a:rPr lang="pl-PL" dirty="0" smtClean="0"/>
              <a:t>Nocne kurcze łydek</a:t>
            </a:r>
          </a:p>
          <a:p>
            <a:r>
              <a:rPr lang="pl-PL" dirty="0" smtClean="0"/>
              <a:t>Wypadanie włosów</a:t>
            </a:r>
          </a:p>
          <a:p>
            <a:r>
              <a:rPr lang="pl-PL" dirty="0" smtClean="0"/>
              <a:t>Zaburzenia rytmu serca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6026</TotalTime>
  <Words>867</Words>
  <PresentationFormat>Pokaz na ekranie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Zasady prawidłowego żywienia</vt:lpstr>
      <vt:lpstr>Slajd 2</vt:lpstr>
      <vt:lpstr>Slajd 3</vt:lpstr>
      <vt:lpstr>Koncepcja „pól zdrowia”  Lalonde</vt:lpstr>
      <vt:lpstr>Slajd 5</vt:lpstr>
      <vt:lpstr>Żywienie a zdrowie</vt:lpstr>
      <vt:lpstr>Nadwaga i otyłość - skutki</vt:lpstr>
      <vt:lpstr>Powikłania cukrzycy- zespół stopy cukrzycowej</vt:lpstr>
      <vt:lpstr>Ze skrajności w skrajność – niedożywienie i jej skutki</vt:lpstr>
      <vt:lpstr>Slajd 10</vt:lpstr>
      <vt:lpstr>Palenie tytoniu – zagrożenia zdrowotne</vt:lpstr>
      <vt:lpstr>Alkohol – zagrożenia zdrowotne</vt:lpstr>
      <vt:lpstr>Racjonalne żywienie</vt:lpstr>
      <vt:lpstr>CAŁODZIENNY JADŁOSPIS POWINIEN BYĆ  DOSTOSOWANY DO:</vt:lpstr>
      <vt:lpstr>Zasady prawidłowego żywienia</vt:lpstr>
      <vt:lpstr>Ilość posiłków</vt:lpstr>
      <vt:lpstr>Slajd 17</vt:lpstr>
      <vt:lpstr>Aktywność fizyczna</vt:lpstr>
      <vt:lpstr>Produkty zbożowe – min. 5 porcji dziennie</vt:lpstr>
      <vt:lpstr>Warzywa i owoce – 700-1000 g dziennie</vt:lpstr>
      <vt:lpstr>Slajd 21</vt:lpstr>
      <vt:lpstr>Mleko i produkty mleczne – 2 porcje dziennie</vt:lpstr>
      <vt:lpstr> Mięso, ryby, drób, wędlina, jaja i nasiona roślin strączkowych – 1-2 porcja dziennie </vt:lpstr>
      <vt:lpstr>Tłuszcze – 2 porcje dziennie</vt:lpstr>
      <vt:lpstr>Zwróć uwagę na to co pijesz !</vt:lpstr>
      <vt:lpstr>Slajd 26</vt:lpstr>
      <vt:lpstr>Woda</vt:lpstr>
      <vt:lpstr>Bibliografia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user</cp:lastModifiedBy>
  <cp:revision>144</cp:revision>
  <dcterms:created xsi:type="dcterms:W3CDTF">2014-05-12T18:35:26Z</dcterms:created>
  <dcterms:modified xsi:type="dcterms:W3CDTF">2014-05-30T07:54:29Z</dcterms:modified>
</cp:coreProperties>
</file>